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36.jpeg" ContentType="image/jpeg"/>
  <Override PartName="/ppt/media/image34.jpeg" ContentType="image/jpeg"/>
  <Override PartName="/ppt/media/image33.jpeg" ContentType="image/jpeg"/>
  <Override PartName="/ppt/media/image31.jpeg" ContentType="image/jpeg"/>
  <Override PartName="/ppt/media/image30.jpeg" ContentType="image/jpeg"/>
  <Override PartName="/ppt/media/image17.jpeg" ContentType="image/jpeg"/>
  <Override PartName="/ppt/media/image28.jpeg" ContentType="image/jpeg"/>
  <Override PartName="/ppt/media/image16.jpeg" ContentType="image/jpeg"/>
  <Override PartName="/ppt/media/image27.jpeg" ContentType="image/jpeg"/>
  <Override PartName="/ppt/media/image14.jpeg" ContentType="image/jpeg"/>
  <Override PartName="/ppt/media/image25.jpeg" ContentType="image/jpeg"/>
  <Override PartName="/ppt/media/image13.jpeg" ContentType="image/jpeg"/>
  <Override PartName="/ppt/media/image24.jpeg" ContentType="image/jpeg"/>
  <Override PartName="/ppt/media/image12.jpeg" ContentType="image/jpeg"/>
  <Override PartName="/ppt/media/image23.jpeg" ContentType="image/jpeg"/>
  <Override PartName="/ppt/media/image21.jpeg" ContentType="image/jpeg"/>
  <Override PartName="/ppt/media/image10.png" ContentType="image/png"/>
  <Override PartName="/ppt/media/image20.jpeg" ContentType="image/jpeg"/>
  <Override PartName="/ppt/media/image19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32.jpeg" ContentType="image/jpeg"/>
  <Override PartName="/ppt/media/image3.png" ContentType="image/png"/>
  <Override PartName="/ppt/media/image22.jpeg" ContentType="image/jpeg"/>
  <Override PartName="/ppt/media/image11.jpeg" ContentType="image/jpeg"/>
  <Override PartName="/ppt/media/image9.png" ContentType="image/png"/>
  <Override PartName="/ppt/media/image1.png" ContentType="image/png"/>
  <Override PartName="/ppt/media/image26.jpeg" ContentType="image/jpeg"/>
  <Override PartName="/ppt/media/image15.jpeg" ContentType="image/jpeg"/>
  <Override PartName="/ppt/media/image35.jpeg" ContentType="image/jpeg"/>
  <Override PartName="/ppt/media/image8.png" ContentType="image/png"/>
  <Override PartName="/ppt/media/image7.png" ContentType="image/png"/>
  <Override PartName="/ppt/media/image5.png" ContentType="image/png"/>
  <Override PartName="/ppt/media/image4.png" ContentType="image/png"/>
  <Override PartName="/ppt/media/image2.png" ContentType="image/png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6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59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59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59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2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2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59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59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7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7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 flipV="1">
            <a:off x="5410080" y="380988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 flipV="1">
            <a:off x="5410080" y="3897000"/>
            <a:ext cx="3733560" cy="1915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 flipV="1">
            <a:off x="5410080" y="4115160"/>
            <a:ext cx="3733560" cy="86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 flipV="1">
            <a:off x="5410080" y="4164480"/>
            <a:ext cx="1965600" cy="1800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 flipV="1">
            <a:off x="5410080" y="4199400"/>
            <a:ext cx="1965600" cy="86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5410080" y="3962520"/>
            <a:ext cx="3062880" cy="2700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7376400" y="4061160"/>
            <a:ext cx="1599840" cy="3636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0" y="3649680"/>
            <a:ext cx="9143640" cy="243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0" y="3675600"/>
            <a:ext cx="9143640" cy="140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 flipV="1">
            <a:off x="6414120" y="3642480"/>
            <a:ext cx="2729520" cy="2480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0" y="0"/>
            <a:ext cx="9143640" cy="37015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PlaceHolder 25"/>
          <p:cNvSpPr>
            <a:spLocks noGrp="1"/>
          </p:cNvSpPr>
          <p:nvPr>
            <p:ph type="title"/>
          </p:nvPr>
        </p:nvSpPr>
        <p:spPr>
          <a:xfrm>
            <a:off x="457200" y="2401920"/>
            <a:ext cx="8457840" cy="14695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4400" strike="noStrike">
                <a:solidFill>
                  <a:srgbClr val="ffffff"/>
                </a:solidFill>
                <a:latin typeface="Trebuchet MS"/>
              </a:rPr>
              <a:t>Образец заголовка</a:t>
            </a:r>
            <a:endParaRPr/>
          </a:p>
        </p:txBody>
      </p:sp>
      <p:sp>
        <p:nvSpPr>
          <p:cNvPr id="25" name="PlaceHolder 26"/>
          <p:cNvSpPr>
            <a:spLocks noGrp="1"/>
          </p:cNvSpPr>
          <p:nvPr>
            <p:ph type="subTitle"/>
          </p:nvPr>
        </p:nvSpPr>
        <p:spPr>
          <a:xfrm>
            <a:off x="457200" y="3899880"/>
            <a:ext cx="4952520" cy="17521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424456"/>
                </a:solidFill>
                <a:latin typeface="Georgia"/>
              </a:rPr>
              <a:t>Образец подзаголовка</a:t>
            </a:r>
            <a:endParaRPr/>
          </a:p>
        </p:txBody>
      </p:sp>
      <p:sp>
        <p:nvSpPr>
          <p:cNvPr id="26" name="PlaceHolder 27"/>
          <p:cNvSpPr>
            <a:spLocks noGrp="1"/>
          </p:cNvSpPr>
          <p:nvPr>
            <p:ph type="dt"/>
          </p:nvPr>
        </p:nvSpPr>
        <p:spPr>
          <a:xfrm>
            <a:off x="6705720" y="4206240"/>
            <a:ext cx="959760" cy="456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800" strike="noStrike">
                <a:solidFill>
                  <a:srgbClr val="438086"/>
                </a:solidFill>
                <a:latin typeface="Georgia"/>
              </a:rPr>
              <a:t>30.8.21</a:t>
            </a:r>
            <a:endParaRPr/>
          </a:p>
        </p:txBody>
      </p:sp>
      <p:sp>
        <p:nvSpPr>
          <p:cNvPr id="27" name="PlaceHolder 28"/>
          <p:cNvSpPr>
            <a:spLocks noGrp="1"/>
          </p:cNvSpPr>
          <p:nvPr>
            <p:ph type="ftr"/>
          </p:nvPr>
        </p:nvSpPr>
        <p:spPr>
          <a:xfrm>
            <a:off x="5410080" y="4205160"/>
            <a:ext cx="1294920" cy="45684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28" name="PlaceHolder 29"/>
          <p:cNvSpPr>
            <a:spLocks noGrp="1"/>
          </p:cNvSpPr>
          <p:nvPr>
            <p:ph type="sldNum"/>
          </p:nvPr>
        </p:nvSpPr>
        <p:spPr>
          <a:xfrm>
            <a:off x="8319960" y="1080"/>
            <a:ext cx="747360" cy="36540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CE5B4B6-763A-4ABA-A845-211687C94663}" type="slidenum">
              <a:rPr lang="ru-RU" strike="noStrike">
                <a:solidFill>
                  <a:srgbClr val="ffffff"/>
                </a:solidFill>
                <a:latin typeface="Georgia"/>
              </a:rPr>
              <a:t>&lt;номер&gt;</a:t>
            </a:fld>
            <a:endParaRPr/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2800">
                <a:latin typeface="Georgi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Georg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200">
                <a:latin typeface="Georg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Georg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Georg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Georgi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Georgi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CustomShape 4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CustomShape 5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0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1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2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3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4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5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6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7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4000" strike="noStrike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/>
          </a:p>
        </p:txBody>
      </p:sp>
      <p:sp>
        <p:nvSpPr>
          <p:cNvPr id="78" name="PlaceHolder 15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Georg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Georg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Georg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Georg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Georg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Georgi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▫"/>
            </a:pPr>
            <a:r>
              <a:rPr lang="ru-RU" sz="2600" strike="noStrike">
                <a:solidFill>
                  <a:srgbClr val="438086"/>
                </a:solidFill>
                <a:latin typeface="Georgi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ru-RU" sz="2400" strike="noStrike">
                <a:solidFill>
                  <a:srgbClr val="53548a"/>
                </a:solidFill>
                <a:latin typeface="Georgi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"/>
            </a:pPr>
            <a:r>
              <a:rPr lang="ru-RU" sz="2200" strike="noStrike">
                <a:solidFill>
                  <a:srgbClr val="53548a"/>
                </a:solidFill>
                <a:latin typeface="Georgi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Georgia"/>
              <a:buChar char="▫"/>
            </a:pPr>
            <a:r>
              <a:rPr lang="ru-RU" sz="2000" strike="noStrike">
                <a:solidFill>
                  <a:srgbClr val="a04da3"/>
                </a:solidFill>
                <a:latin typeface="Georgia"/>
              </a:rPr>
              <a:t>Пятый уровень</a:t>
            </a:r>
            <a:endParaRPr/>
          </a:p>
        </p:txBody>
      </p:sp>
      <p:sp>
        <p:nvSpPr>
          <p:cNvPr id="79" name="PlaceHolder 16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800" strike="noStrike">
                <a:solidFill>
                  <a:srgbClr val="438086"/>
                </a:solidFill>
                <a:latin typeface="Georgia"/>
              </a:rPr>
              <a:t>30.8.21</a:t>
            </a:r>
            <a:endParaRPr/>
          </a:p>
        </p:txBody>
      </p:sp>
      <p:sp>
        <p:nvSpPr>
          <p:cNvPr id="80" name="PlaceHolder 17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81" name="PlaceHolder 18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E141821-DFF9-48A9-9208-922BD1CDFE72}" type="slidenum">
              <a:rPr lang="ru-RU" strike="noStrike">
                <a:solidFill>
                  <a:srgbClr val="ffffff"/>
                </a:solidFill>
                <a:latin typeface="Georgia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8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9" name="CustomShape 4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0" name="CustomShape 5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1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2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3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4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5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6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7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8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" name="PlaceHolder 14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800" strike="noStrike">
                <a:solidFill>
                  <a:srgbClr val="438086"/>
                </a:solidFill>
                <a:latin typeface="Georgia"/>
              </a:rPr>
              <a:t>30.8.21</a:t>
            </a:r>
            <a:endParaRPr/>
          </a:p>
        </p:txBody>
      </p:sp>
      <p:sp>
        <p:nvSpPr>
          <p:cNvPr id="130" name="PlaceHolder 15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131" name="PlaceHolder 16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FA15358-0FB8-4D4E-A42B-DD57214B1F51}" type="slidenum">
              <a:rPr lang="ru-RU" strike="noStrike">
                <a:solidFill>
                  <a:srgbClr val="ffffff"/>
                </a:solidFill>
                <a:latin typeface="Georgia"/>
              </a:rPr>
              <a:t>&lt;номер&gt;</a:t>
            </a:fld>
            <a:endParaRPr/>
          </a:p>
        </p:txBody>
      </p:sp>
      <p:sp>
        <p:nvSpPr>
          <p:cNvPr id="132" name="PlaceHolder 1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>
                <a:latin typeface="Georgia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33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2800">
                <a:latin typeface="Georgi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Georg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200">
                <a:latin typeface="Georg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Georg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Georg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Georgi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Georgi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0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1" name="CustomShape 4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2" name="CustomShape 5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3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4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5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6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7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8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9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0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1" name="PlaceHolder 14"/>
          <p:cNvSpPr>
            <a:spLocks noGrp="1"/>
          </p:cNvSpPr>
          <p:nvPr>
            <p:ph type="title"/>
          </p:nvPr>
        </p:nvSpPr>
        <p:spPr>
          <a:xfrm>
            <a:off x="380880" y="1143000"/>
            <a:ext cx="8381520" cy="106956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4000" strike="noStrike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/>
          </a:p>
        </p:txBody>
      </p:sp>
      <p:sp>
        <p:nvSpPr>
          <p:cNvPr id="182" name="PlaceHolder 15"/>
          <p:cNvSpPr>
            <a:spLocks noGrp="1"/>
          </p:cNvSpPr>
          <p:nvPr>
            <p:ph type="body"/>
          </p:nvPr>
        </p:nvSpPr>
        <p:spPr>
          <a:xfrm>
            <a:off x="380880" y="2244960"/>
            <a:ext cx="4041360" cy="4568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buSzPct val="45000"/>
              <a:buFont typeface="StarSymbol"/>
              <a:buChar char=""/>
            </a:pPr>
            <a:r>
              <a:rPr b="1" lang="ru-RU" sz="1900" strike="noStrike">
                <a:solidFill>
                  <a:srgbClr val="454545"/>
                </a:solidFill>
                <a:latin typeface="Georgi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ru-RU" sz="1900" strike="noStrike">
                <a:solidFill>
                  <a:srgbClr val="454545"/>
                </a:solidFill>
                <a:latin typeface="Georg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ru-RU" sz="1900" strike="noStrike">
                <a:solidFill>
                  <a:srgbClr val="454545"/>
                </a:solidFill>
                <a:latin typeface="Georg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ru-RU" sz="1900" strike="noStrike">
                <a:solidFill>
                  <a:srgbClr val="454545"/>
                </a:solidFill>
                <a:latin typeface="Georg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ru-RU" sz="1900" strike="noStrike">
                <a:solidFill>
                  <a:srgbClr val="454545"/>
                </a:solidFill>
                <a:latin typeface="Georg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ru-RU" sz="1900" strike="noStrike">
                <a:solidFill>
                  <a:srgbClr val="454545"/>
                </a:solidFill>
                <a:latin typeface="Georg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900" strike="noStrike">
                <a:solidFill>
                  <a:srgbClr val="454545"/>
                </a:solidFill>
                <a:latin typeface="Georgia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183" name="PlaceHolder 16"/>
          <p:cNvSpPr>
            <a:spLocks noGrp="1"/>
          </p:cNvSpPr>
          <p:nvPr>
            <p:ph type="body"/>
          </p:nvPr>
        </p:nvSpPr>
        <p:spPr>
          <a:xfrm>
            <a:off x="4721400" y="2244960"/>
            <a:ext cx="4041360" cy="4568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buSzPct val="45000"/>
              <a:buFont typeface="StarSymbol"/>
              <a:buChar char=""/>
            </a:pPr>
            <a:r>
              <a:rPr b="1" lang="ru-RU" sz="1900" strike="noStrike">
                <a:solidFill>
                  <a:srgbClr val="454545"/>
                </a:solidFill>
                <a:latin typeface="Georgi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ru-RU" sz="1900" strike="noStrike">
                <a:solidFill>
                  <a:srgbClr val="454545"/>
                </a:solidFill>
                <a:latin typeface="Georg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ru-RU" sz="1900" strike="noStrike">
                <a:solidFill>
                  <a:srgbClr val="454545"/>
                </a:solidFill>
                <a:latin typeface="Georg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ru-RU" sz="1900" strike="noStrike">
                <a:solidFill>
                  <a:srgbClr val="454545"/>
                </a:solidFill>
                <a:latin typeface="Georg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ru-RU" sz="1900" strike="noStrike">
                <a:solidFill>
                  <a:srgbClr val="454545"/>
                </a:solidFill>
                <a:latin typeface="Georg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ru-RU" sz="1900" strike="noStrike">
                <a:solidFill>
                  <a:srgbClr val="454545"/>
                </a:solidFill>
                <a:latin typeface="Georg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900" strike="noStrike">
                <a:solidFill>
                  <a:srgbClr val="454545"/>
                </a:solidFill>
                <a:latin typeface="Georgia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184" name="PlaceHolder 17"/>
          <p:cNvSpPr>
            <a:spLocks noGrp="1"/>
          </p:cNvSpPr>
          <p:nvPr>
            <p:ph type="body"/>
          </p:nvPr>
        </p:nvSpPr>
        <p:spPr>
          <a:xfrm>
            <a:off x="380880" y="2708640"/>
            <a:ext cx="4041360" cy="388584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Georg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000000"/>
                </a:solidFill>
                <a:latin typeface="Georg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Georg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000000"/>
                </a:solidFill>
                <a:latin typeface="Georg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000000"/>
                </a:solidFill>
                <a:latin typeface="Georg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ru-RU" sz="2000" strike="noStrike">
                <a:solidFill>
                  <a:srgbClr val="000000"/>
                </a:solidFill>
                <a:latin typeface="Georgi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▫"/>
            </a:pPr>
            <a:r>
              <a:rPr lang="ru-RU" sz="2000" strike="noStrike">
                <a:solidFill>
                  <a:srgbClr val="438086"/>
                </a:solidFill>
                <a:latin typeface="Georgi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ru-RU" strike="noStrike">
                <a:solidFill>
                  <a:srgbClr val="53548a"/>
                </a:solidFill>
                <a:latin typeface="Georgi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"/>
            </a:pPr>
            <a:r>
              <a:rPr lang="ru-RU" sz="1600" strike="noStrike">
                <a:solidFill>
                  <a:srgbClr val="53548a"/>
                </a:solidFill>
                <a:latin typeface="Georgi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Georgia"/>
              <a:buChar char="▫"/>
            </a:pPr>
            <a:r>
              <a:rPr lang="ru-RU" sz="1600" strike="noStrike">
                <a:solidFill>
                  <a:srgbClr val="a04da3"/>
                </a:solidFill>
                <a:latin typeface="Georgia"/>
              </a:rPr>
              <a:t>Пятый уровень</a:t>
            </a:r>
            <a:endParaRPr/>
          </a:p>
        </p:txBody>
      </p:sp>
      <p:sp>
        <p:nvSpPr>
          <p:cNvPr id="185" name="PlaceHolder 18"/>
          <p:cNvSpPr>
            <a:spLocks noGrp="1"/>
          </p:cNvSpPr>
          <p:nvPr>
            <p:ph type="body"/>
          </p:nvPr>
        </p:nvSpPr>
        <p:spPr>
          <a:xfrm>
            <a:off x="4718160" y="2708640"/>
            <a:ext cx="4041360" cy="388584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Georg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000000"/>
                </a:solidFill>
                <a:latin typeface="Georg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Georg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000000"/>
                </a:solidFill>
                <a:latin typeface="Georg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000000"/>
                </a:solidFill>
                <a:latin typeface="Georg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ru-RU" sz="2000" strike="noStrike">
                <a:solidFill>
                  <a:srgbClr val="000000"/>
                </a:solidFill>
                <a:latin typeface="Georgi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▫"/>
            </a:pPr>
            <a:r>
              <a:rPr lang="ru-RU" sz="2000" strike="noStrike">
                <a:solidFill>
                  <a:srgbClr val="438086"/>
                </a:solidFill>
                <a:latin typeface="Georgi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ru-RU" strike="noStrike">
                <a:solidFill>
                  <a:srgbClr val="53548a"/>
                </a:solidFill>
                <a:latin typeface="Georgi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"/>
            </a:pPr>
            <a:r>
              <a:rPr lang="ru-RU" sz="1600" strike="noStrike">
                <a:solidFill>
                  <a:srgbClr val="53548a"/>
                </a:solidFill>
                <a:latin typeface="Georgi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Georgia"/>
              <a:buChar char="▫"/>
            </a:pPr>
            <a:r>
              <a:rPr lang="ru-RU" sz="1600" strike="noStrike">
                <a:solidFill>
                  <a:srgbClr val="a04da3"/>
                </a:solidFill>
                <a:latin typeface="Georgia"/>
              </a:rPr>
              <a:t>Пятый уровень</a:t>
            </a:r>
            <a:endParaRPr/>
          </a:p>
        </p:txBody>
      </p:sp>
      <p:sp>
        <p:nvSpPr>
          <p:cNvPr id="186" name="PlaceHolder 19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800" strike="noStrike">
                <a:solidFill>
                  <a:srgbClr val="438086"/>
                </a:solidFill>
                <a:latin typeface="Georgia"/>
              </a:rPr>
              <a:t>30.8.21</a:t>
            </a:r>
            <a:endParaRPr/>
          </a:p>
        </p:txBody>
      </p:sp>
      <p:sp>
        <p:nvSpPr>
          <p:cNvPr id="187" name="PlaceHolder 20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A2AA2C8-3F32-455E-BE69-2332547B27CC}" type="slidenum">
              <a:rPr lang="ru-RU" strike="noStrike">
                <a:solidFill>
                  <a:srgbClr val="ffffff"/>
                </a:solidFill>
                <a:latin typeface="Georgia"/>
              </a:rPr>
              <a:t>&lt;номер&gt;</a:t>
            </a:fld>
            <a:endParaRPr/>
          </a:p>
        </p:txBody>
      </p:sp>
      <p:sp>
        <p:nvSpPr>
          <p:cNvPr id="188" name="PlaceHolder 21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4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5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6" name="CustomShape 4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7" name="CustomShape 5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8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9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0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1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2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3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4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5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6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4000" strike="noStrike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/>
          </a:p>
        </p:txBody>
      </p:sp>
      <p:sp>
        <p:nvSpPr>
          <p:cNvPr id="237" name="PlaceHolder 15"/>
          <p:cNvSpPr>
            <a:spLocks noGrp="1"/>
          </p:cNvSpPr>
          <p:nvPr>
            <p:ph type="dt"/>
          </p:nvPr>
        </p:nvSpPr>
        <p:spPr>
          <a:xfrm>
            <a:off x="6583680" y="612720"/>
            <a:ext cx="956880" cy="456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800" strike="noStrike">
                <a:solidFill>
                  <a:srgbClr val="438086"/>
                </a:solidFill>
                <a:latin typeface="Georgia"/>
              </a:rPr>
              <a:t>30.8.21</a:t>
            </a:r>
            <a:endParaRPr/>
          </a:p>
        </p:txBody>
      </p:sp>
      <p:sp>
        <p:nvSpPr>
          <p:cNvPr id="238" name="PlaceHolder 16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239" name="PlaceHolder 17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CAC1328-476D-4977-9DCF-FA0C09AD4434}" type="slidenum">
              <a:rPr lang="ru-RU" strike="noStrike">
                <a:solidFill>
                  <a:srgbClr val="ffffff"/>
                </a:solidFill>
                <a:latin typeface="Georgia"/>
              </a:rPr>
              <a:t>&lt;номер&gt;</a:t>
            </a:fld>
            <a:endParaRPr/>
          </a:p>
        </p:txBody>
      </p:sp>
      <p:sp>
        <p:nvSpPr>
          <p:cNvPr id="240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2800">
                <a:latin typeface="Georgi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Georg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200">
                <a:latin typeface="Georg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Georg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Georg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Georgi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Georgi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5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457200" y="285840"/>
            <a:ext cx="8457840" cy="3585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ru-RU" sz="2400" strike="noStrike">
                <a:solidFill>
                  <a:srgbClr val="ffffff"/>
                </a:solidFill>
                <a:latin typeface="Times New Roman"/>
              </a:rPr>
              <a:t>
</a:t>
            </a:r>
            <a:r>
              <a:rPr lang="ru-RU" sz="4400" strike="noStrike">
                <a:solidFill>
                  <a:srgbClr val="00b0f0"/>
                </a:solidFill>
                <a:latin typeface="Trebuchet MS"/>
              </a:rPr>
              <a:t>Подходы к трудовому воспитанию детей старшего возраста</a:t>
            </a:r>
            <a:endParaRPr/>
          </a:p>
        </p:txBody>
      </p:sp>
      <p:sp>
        <p:nvSpPr>
          <p:cNvPr id="276" name="TextShape 2"/>
          <p:cNvSpPr txBox="1"/>
          <p:nvPr/>
        </p:nvSpPr>
        <p:spPr>
          <a:xfrm>
            <a:off x="4857840" y="4714920"/>
            <a:ext cx="4142880" cy="1738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600" strike="noStrike">
                <a:solidFill>
                  <a:srgbClr val="424456"/>
                </a:solidFill>
                <a:latin typeface="Times New Roman"/>
              </a:rPr>
              <a:t>Воспитатель подготовительной группы компенсирующей направленности.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strike="noStrike">
                <a:solidFill>
                  <a:srgbClr val="424456"/>
                </a:solidFill>
                <a:latin typeface="Times New Roman"/>
              </a:rPr>
              <a:t>Высшей квалификационной категории: Долматова Ольга Ивановна.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strike="noStrike">
                <a:solidFill>
                  <a:srgbClr val="424456"/>
                </a:solidFill>
                <a:latin typeface="Times New Roman"/>
              </a:rPr>
              <a:t>Телефон 8(391)3623531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strike="noStrike">
                <a:solidFill>
                  <a:srgbClr val="424456"/>
                </a:solidFill>
                <a:latin typeface="Times New Roman"/>
              </a:rPr>
              <a:t>Сайт: Доу1.рф</a:t>
            </a:r>
            <a:endParaRPr/>
          </a:p>
        </p:txBody>
      </p:sp>
      <p:sp>
        <p:nvSpPr>
          <p:cNvPr id="277" name="CustomShape 3"/>
          <p:cNvSpPr/>
          <p:nvPr/>
        </p:nvSpPr>
        <p:spPr>
          <a:xfrm>
            <a:off x="285840" y="428760"/>
            <a:ext cx="8500680" cy="79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ffffff"/>
                </a:solidFill>
                <a:latin typeface="Times New Roman"/>
              </a:rPr>
              <a:t>МБДОУ Курагинский детский сад №1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ffffff"/>
                </a:solidFill>
                <a:latin typeface="Times New Roman"/>
              </a:rPr>
              <a:t>              </a:t>
            </a:r>
            <a:r>
              <a:rPr lang="ru-RU" sz="2000" strike="noStrike">
                <a:solidFill>
                  <a:srgbClr val="ffffff"/>
                </a:solidFill>
                <a:latin typeface="Times New Roman"/>
              </a:rPr>
              <a:t>«Красная шапочка» комбинированного вида </a:t>
            </a:r>
            <a:r>
              <a:rPr lang="ru-RU" sz="2400" strike="noStrike">
                <a:solidFill>
                  <a:srgbClr val="424456"/>
                </a:solidFill>
                <a:latin typeface="Georgia"/>
              </a:rPr>
              <a:t>О.И.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2411640" y="692640"/>
            <a:ext cx="5112360" cy="93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002060"/>
                </a:solidFill>
                <a:latin typeface="Times New Roman"/>
              </a:rPr>
              <a:t>Труд на участке</a:t>
            </a:r>
            <a:endParaRPr/>
          </a:p>
        </p:txBody>
      </p:sp>
      <p:pic>
        <p:nvPicPr>
          <p:cNvPr id="307" name="Picture 4" descr=""/>
          <p:cNvPicPr/>
          <p:nvPr/>
        </p:nvPicPr>
        <p:blipFill>
          <a:blip r:embed="rId1"/>
          <a:stretch/>
        </p:blipFill>
        <p:spPr>
          <a:xfrm>
            <a:off x="571320" y="642960"/>
            <a:ext cx="2160000" cy="3960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" name="Picture 5" descr=""/>
          <p:cNvPicPr/>
          <p:nvPr/>
        </p:nvPicPr>
        <p:blipFill>
          <a:blip r:embed="rId2"/>
          <a:stretch/>
        </p:blipFill>
        <p:spPr>
          <a:xfrm>
            <a:off x="2643120" y="1571760"/>
            <a:ext cx="2304000" cy="40536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9" name="Picture 2" descr=""/>
          <p:cNvPicPr/>
          <p:nvPr/>
        </p:nvPicPr>
        <p:blipFill>
          <a:blip r:embed="rId3"/>
          <a:stretch/>
        </p:blipFill>
        <p:spPr>
          <a:xfrm>
            <a:off x="4429080" y="2500200"/>
            <a:ext cx="4500360" cy="38574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457200" y="476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2060"/>
                </a:solidFill>
                <a:latin typeface="Times New Roman"/>
              </a:rPr>
              <a:t>Проект: «Огород на подоконнике»</a:t>
            </a:r>
            <a:endParaRPr/>
          </a:p>
        </p:txBody>
      </p:sp>
      <p:pic>
        <p:nvPicPr>
          <p:cNvPr id="311" name="Picture 2" descr=""/>
          <p:cNvPicPr/>
          <p:nvPr/>
        </p:nvPicPr>
        <p:blipFill>
          <a:blip r:embed="rId1"/>
          <a:stretch/>
        </p:blipFill>
        <p:spPr>
          <a:xfrm>
            <a:off x="3420000" y="1268640"/>
            <a:ext cx="2452320" cy="16696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2" name="Picture 3" descr=""/>
          <p:cNvPicPr/>
          <p:nvPr/>
        </p:nvPicPr>
        <p:blipFill>
          <a:blip r:embed="rId2"/>
          <a:stretch/>
        </p:blipFill>
        <p:spPr>
          <a:xfrm>
            <a:off x="251640" y="1340640"/>
            <a:ext cx="2520000" cy="51271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3" name="Picture 4" descr=""/>
          <p:cNvPicPr/>
          <p:nvPr/>
        </p:nvPicPr>
        <p:blipFill>
          <a:blip r:embed="rId3"/>
          <a:stretch/>
        </p:blipFill>
        <p:spPr>
          <a:xfrm>
            <a:off x="6732360" y="1268640"/>
            <a:ext cx="2217600" cy="49280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4" name="Рисунок 5" descr=""/>
          <p:cNvPicPr/>
          <p:nvPr/>
        </p:nvPicPr>
        <p:blipFill>
          <a:blip r:embed="rId4"/>
          <a:stretch/>
        </p:blipFill>
        <p:spPr>
          <a:xfrm>
            <a:off x="3348000" y="3285000"/>
            <a:ext cx="2736000" cy="3240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457200" y="620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4000" strike="noStrike">
                <a:solidFill>
                  <a:srgbClr val="424456"/>
                </a:solidFill>
                <a:latin typeface="Trebuchet MS"/>
              </a:rPr>
              <a:t>Взаимодействие с семьей</a:t>
            </a:r>
            <a:r>
              <a:rPr lang="ru-RU" sz="4000" strike="noStrike">
                <a:solidFill>
                  <a:srgbClr val="424456"/>
                </a:solidFill>
                <a:latin typeface="Trebuchet MS"/>
              </a:rPr>
              <a:t>
</a:t>
            </a:r>
            <a:endParaRPr/>
          </a:p>
        </p:txBody>
      </p:sp>
      <p:pic>
        <p:nvPicPr>
          <p:cNvPr id="316" name="Picture 2" descr=""/>
          <p:cNvPicPr/>
          <p:nvPr/>
        </p:nvPicPr>
        <p:blipFill>
          <a:blip r:embed="rId1"/>
          <a:stretch/>
        </p:blipFill>
        <p:spPr>
          <a:xfrm>
            <a:off x="395640" y="2277000"/>
            <a:ext cx="4608000" cy="3456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" name="Picture 3" descr=""/>
          <p:cNvPicPr/>
          <p:nvPr/>
        </p:nvPicPr>
        <p:blipFill>
          <a:blip r:embed="rId2"/>
          <a:stretch/>
        </p:blipFill>
        <p:spPr>
          <a:xfrm>
            <a:off x="5715000" y="2714760"/>
            <a:ext cx="3071520" cy="2430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457200" y="620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7030a0"/>
                </a:solidFill>
                <a:latin typeface="Times New Roman"/>
              </a:rPr>
              <a:t>Выставка: «Не мешайте мне трудиться»</a:t>
            </a:r>
            <a:endParaRPr/>
          </a:p>
        </p:txBody>
      </p:sp>
      <p:pic>
        <p:nvPicPr>
          <p:cNvPr id="319" name="Picture 2" descr=""/>
          <p:cNvPicPr/>
          <p:nvPr/>
        </p:nvPicPr>
        <p:blipFill>
          <a:blip r:embed="rId1"/>
          <a:stretch/>
        </p:blipFill>
        <p:spPr>
          <a:xfrm>
            <a:off x="2928960" y="2357280"/>
            <a:ext cx="3980520" cy="26521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0" name="Picture 3" descr=""/>
          <p:cNvPicPr/>
          <p:nvPr/>
        </p:nvPicPr>
        <p:blipFill>
          <a:blip r:embed="rId2"/>
          <a:stretch/>
        </p:blipFill>
        <p:spPr>
          <a:xfrm>
            <a:off x="7035120" y="1714320"/>
            <a:ext cx="1848600" cy="39315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1" name="Picture 4" descr=""/>
          <p:cNvPicPr/>
          <p:nvPr/>
        </p:nvPicPr>
        <p:blipFill>
          <a:blip r:embed="rId3"/>
          <a:stretch/>
        </p:blipFill>
        <p:spPr>
          <a:xfrm>
            <a:off x="467640" y="1700640"/>
            <a:ext cx="2253240" cy="3960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457200" y="692640"/>
            <a:ext cx="8229240" cy="115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trike="noStrike">
                <a:solidFill>
                  <a:srgbClr val="002060"/>
                </a:solidFill>
                <a:latin typeface="Times New Roman"/>
              </a:rPr>
              <a:t>Значение труда для ребенка</a:t>
            </a:r>
            <a:endParaRPr/>
          </a:p>
        </p:txBody>
      </p:sp>
      <p:sp>
        <p:nvSpPr>
          <p:cNvPr id="323" name="TextShape 2"/>
          <p:cNvSpPr txBox="1"/>
          <p:nvPr/>
        </p:nvSpPr>
        <p:spPr>
          <a:xfrm>
            <a:off x="467640" y="2249280"/>
            <a:ext cx="8496720" cy="432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strike="noStrike">
                <a:solidFill>
                  <a:srgbClr val="000000"/>
                </a:solidFill>
                <a:latin typeface="Times New Roman"/>
              </a:rPr>
              <a:t>«В системе дошкольного образования труд - не является самоцелью, его значение определяется воспитательным воздействием на личность ребенка.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800" strike="noStrike">
                <a:solidFill>
                  <a:srgbClr val="000000"/>
                </a:solidFill>
                <a:latin typeface="Times New Roman"/>
              </a:rPr>
              <a:t>Роль труда в развитии личности в дошкольном детстве не может компенсировать никакой другой вид деятельности»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Методолог отечественной психологии Б.Г. Ананьев 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457200" y="1143000"/>
            <a:ext cx="8229240" cy="459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7030a0"/>
                </a:solidFill>
                <a:latin typeface="Times New Roman"/>
              </a:rPr>
              <a:t>Спасибо за внимание</a:t>
            </a:r>
            <a:r>
              <a:rPr b="1" lang="ru-RU" sz="4400" strike="noStrike">
                <a:solidFill>
                  <a:srgbClr val="7030a0"/>
                </a:solidFill>
                <a:latin typeface="Times New Roman"/>
              </a:rPr>
              <a:t>
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002060"/>
                </a:solidFill>
                <a:latin typeface="Times New Roman"/>
              </a:rPr>
              <a:t>Цель</a:t>
            </a:r>
            <a:endParaRPr/>
          </a:p>
        </p:txBody>
      </p:sp>
      <p:sp>
        <p:nvSpPr>
          <p:cNvPr id="279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ru-RU" sz="3600" strike="noStrike">
                <a:solidFill>
                  <a:srgbClr val="0d0d0d"/>
                </a:solidFill>
                <a:latin typeface="Times New Roman"/>
              </a:rPr>
              <a:t>Трудовое воспитание - одно из важных направлений в работе дошкольных учреждений, главной целью которого является </a:t>
            </a:r>
            <a:r>
              <a:rPr b="1" i="1" lang="ru-RU" sz="3600" strike="noStrike">
                <a:solidFill>
                  <a:srgbClr val="c00000"/>
                </a:solidFill>
                <a:latin typeface="Times New Roman"/>
              </a:rPr>
              <a:t>формирование у детей положительного отношения к труду.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457200" y="620640"/>
            <a:ext cx="8229240" cy="93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trike="noStrike">
                <a:solidFill>
                  <a:srgbClr val="002060"/>
                </a:solidFill>
                <a:latin typeface="Times New Roman"/>
              </a:rPr>
              <a:t>Задачи трудового воспитания</a:t>
            </a:r>
            <a:endParaRPr/>
          </a:p>
        </p:txBody>
      </p:sp>
      <p:sp>
        <p:nvSpPr>
          <p:cNvPr id="281" name="TextShape 2"/>
          <p:cNvSpPr txBox="1"/>
          <p:nvPr/>
        </p:nvSpPr>
        <p:spPr>
          <a:xfrm>
            <a:off x="457200" y="1845000"/>
            <a:ext cx="8229240" cy="4729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  <a:buFont typeface="Georgia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Times New Roman"/>
              </a:rPr>
              <a:t>Ознакомление с доступными детям видами труда взрослых и воспитание положительного отношения к их труду, познание явлений и свойств, связанных с преобразованием материалов и природной среды, которое является следствием трудовой деятельности взрослых </a:t>
            </a:r>
            <a:r>
              <a:rPr lang="ru-RU" sz="2800" strike="noStrike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800" strike="noStrike">
                <a:solidFill>
                  <a:srgbClr val="000000"/>
                </a:solidFill>
                <a:latin typeface="Times New Roman"/>
              </a:rPr>
              <a:t>и труда самих детей.</a:t>
            </a:r>
            <a:endParaRPr/>
          </a:p>
          <a:p>
            <a:pPr algn="just">
              <a:lnSpc>
                <a:spcPct val="100000"/>
              </a:lnSpc>
              <a:buFont typeface="Georgia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Times New Roman"/>
              </a:rPr>
              <a:t>Формирование навыков, необходимых для трудовой деятельности детей.</a:t>
            </a:r>
            <a:endParaRPr/>
          </a:p>
          <a:p>
            <a:pPr algn="just">
              <a:lnSpc>
                <a:spcPct val="100000"/>
              </a:lnSpc>
              <a:buFont typeface="Georgia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Times New Roman"/>
              </a:rPr>
              <a:t>Развитие навыков организации своей работы, формирование элементарных навыков планирования.</a:t>
            </a:r>
            <a:endParaRPr/>
          </a:p>
          <a:p>
            <a:pPr algn="just">
              <a:lnSpc>
                <a:spcPct val="100000"/>
              </a:lnSpc>
              <a:buFont typeface="Georgia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Times New Roman"/>
              </a:rPr>
              <a:t>Формирование трудового усилия (привычки к доступному дошкольнику напряжению физических, умственных и нравственных сил для решения трудовой задачи).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" descr=""/>
          <p:cNvPicPr/>
          <p:nvPr/>
        </p:nvPicPr>
        <p:blipFill>
          <a:blip r:embed="rId1"/>
          <a:stretch/>
        </p:blipFill>
        <p:spPr>
          <a:xfrm>
            <a:off x="0" y="332640"/>
            <a:ext cx="9143640" cy="652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4" descr=""/>
          <p:cNvPicPr/>
          <p:nvPr/>
        </p:nvPicPr>
        <p:blipFill>
          <a:blip r:embed="rId1"/>
          <a:stretch/>
        </p:blipFill>
        <p:spPr>
          <a:xfrm>
            <a:off x="3139200" y="1834200"/>
            <a:ext cx="2980800" cy="14284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4" name="TextShape 1"/>
          <p:cNvSpPr txBox="1"/>
          <p:nvPr/>
        </p:nvSpPr>
        <p:spPr>
          <a:xfrm>
            <a:off x="457200" y="571320"/>
            <a:ext cx="8229240" cy="121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trike="noStrike">
                <a:solidFill>
                  <a:srgbClr val="002060"/>
                </a:solidFill>
                <a:latin typeface="Times New Roman"/>
              </a:rPr>
              <a:t>Предметно - пространственная развивающая среда группы</a:t>
            </a:r>
            <a:endParaRPr/>
          </a:p>
        </p:txBody>
      </p:sp>
      <p:pic>
        <p:nvPicPr>
          <p:cNvPr id="285" name="Picture 2" descr=""/>
          <p:cNvPicPr/>
          <p:nvPr/>
        </p:nvPicPr>
        <p:blipFill>
          <a:blip r:embed="rId2"/>
          <a:stretch/>
        </p:blipFill>
        <p:spPr>
          <a:xfrm>
            <a:off x="214200" y="2357280"/>
            <a:ext cx="2792520" cy="1809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" name="Picture 5" descr=""/>
          <p:cNvPicPr/>
          <p:nvPr/>
        </p:nvPicPr>
        <p:blipFill>
          <a:blip r:embed="rId3"/>
          <a:stretch/>
        </p:blipFill>
        <p:spPr>
          <a:xfrm>
            <a:off x="5796000" y="1772640"/>
            <a:ext cx="2520000" cy="46684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7" name="Picture 3" descr=""/>
          <p:cNvPicPr/>
          <p:nvPr/>
        </p:nvPicPr>
        <p:blipFill>
          <a:blip r:embed="rId4"/>
          <a:stretch/>
        </p:blipFill>
        <p:spPr>
          <a:xfrm>
            <a:off x="1214280" y="4357800"/>
            <a:ext cx="4114440" cy="22856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179640" y="836640"/>
            <a:ext cx="8424720" cy="64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2060"/>
                </a:solidFill>
                <a:latin typeface="Times New Roman"/>
              </a:rPr>
              <a:t>Сервировка стола к завтраку. </a:t>
            </a:r>
            <a:r>
              <a:rPr b="1" lang="ru-RU" sz="3200" strike="noStrike">
                <a:solidFill>
                  <a:srgbClr val="002060"/>
                </a:solidFill>
                <a:latin typeface="Times New Roman"/>
              </a:rPr>
              <a:t>
</a:t>
            </a:r>
            <a:r>
              <a:rPr b="1" lang="ru-RU" sz="3200" strike="noStrike">
                <a:solidFill>
                  <a:srgbClr val="002060"/>
                </a:solidFill>
                <a:latin typeface="Times New Roman"/>
              </a:rPr>
              <a:t>Дежурство в уголке природы.</a:t>
            </a:r>
            <a:endParaRPr/>
          </a:p>
        </p:txBody>
      </p:sp>
      <p:pic>
        <p:nvPicPr>
          <p:cNvPr id="289" name="Picture 2" descr=""/>
          <p:cNvPicPr/>
          <p:nvPr/>
        </p:nvPicPr>
        <p:blipFill>
          <a:blip r:embed="rId1"/>
          <a:stretch/>
        </p:blipFill>
        <p:spPr>
          <a:xfrm>
            <a:off x="251640" y="1772640"/>
            <a:ext cx="2520000" cy="4464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0" name="Picture 2" descr=""/>
          <p:cNvPicPr/>
          <p:nvPr/>
        </p:nvPicPr>
        <p:blipFill>
          <a:blip r:embed="rId2"/>
          <a:stretch/>
        </p:blipFill>
        <p:spPr>
          <a:xfrm>
            <a:off x="2915640" y="1917000"/>
            <a:ext cx="2845440" cy="4536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1" name="Picture 3" descr=""/>
          <p:cNvPicPr/>
          <p:nvPr/>
        </p:nvPicPr>
        <p:blipFill>
          <a:blip r:embed="rId3"/>
          <a:stretch/>
        </p:blipFill>
        <p:spPr>
          <a:xfrm>
            <a:off x="5940000" y="2061000"/>
            <a:ext cx="3019320" cy="44553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457200" y="0"/>
            <a:ext cx="8506800" cy="162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2060"/>
                </a:solidFill>
                <a:latin typeface="Times New Roman"/>
              </a:rPr>
              <a:t>Совместный труд с воспитателем: </a:t>
            </a:r>
            <a:r>
              <a:rPr b="1" lang="ru-RU" sz="3200" strike="noStrike">
                <a:solidFill>
                  <a:srgbClr val="002060"/>
                </a:solidFill>
                <a:latin typeface="Times New Roman"/>
              </a:rPr>
              <a:t>
</a:t>
            </a:r>
            <a:r>
              <a:rPr b="1" lang="ru-RU" sz="3200" strike="noStrike">
                <a:solidFill>
                  <a:srgbClr val="002060"/>
                </a:solidFill>
                <a:latin typeface="Times New Roman"/>
              </a:rPr>
              <a:t>«Уход за комнатными растениями» </a:t>
            </a:r>
            <a:endParaRPr/>
          </a:p>
        </p:txBody>
      </p:sp>
      <p:pic>
        <p:nvPicPr>
          <p:cNvPr id="293" name="Picture 5" descr=""/>
          <p:cNvPicPr/>
          <p:nvPr/>
        </p:nvPicPr>
        <p:blipFill>
          <a:blip r:embed="rId1"/>
          <a:stretch/>
        </p:blipFill>
        <p:spPr>
          <a:xfrm>
            <a:off x="683640" y="1412640"/>
            <a:ext cx="3888000" cy="51843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4" name="Picture 6" descr=""/>
          <p:cNvPicPr/>
          <p:nvPr/>
        </p:nvPicPr>
        <p:blipFill>
          <a:blip r:embed="rId2"/>
          <a:stretch/>
        </p:blipFill>
        <p:spPr>
          <a:xfrm>
            <a:off x="5522760" y="1412640"/>
            <a:ext cx="3160800" cy="52563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1691640" y="548640"/>
            <a:ext cx="5904360" cy="71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trike="noStrike">
                <a:solidFill>
                  <a:srgbClr val="002060"/>
                </a:solidFill>
                <a:latin typeface="Times New Roman"/>
              </a:rPr>
              <a:t>Труд в природе</a:t>
            </a:r>
            <a:endParaRPr/>
          </a:p>
        </p:txBody>
      </p:sp>
      <p:sp>
        <p:nvSpPr>
          <p:cNvPr id="296" name="TextShape 2"/>
          <p:cNvSpPr txBox="1"/>
          <p:nvPr/>
        </p:nvSpPr>
        <p:spPr>
          <a:xfrm>
            <a:off x="380880" y="1268640"/>
            <a:ext cx="3398400" cy="719640"/>
          </a:xfrm>
          <a:prstGeom prst="rect">
            <a:avLst/>
          </a:prstGeom>
          <a:solidFill>
            <a:srgbClr val="328e97">
              <a:alpha val="25000"/>
            </a:srgbClr>
          </a:solidFill>
          <a:ln w="12600">
            <a:solidFill>
              <a:srgbClr val="438086"/>
            </a:solidFill>
            <a:round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70c0"/>
                </a:solidFill>
                <a:latin typeface="Times New Roman"/>
              </a:rPr>
              <a:t>Очистка клумб</a:t>
            </a:r>
            <a:endParaRPr/>
          </a:p>
        </p:txBody>
      </p:sp>
      <p:sp>
        <p:nvSpPr>
          <p:cNvPr id="297" name="TextShape 3"/>
          <p:cNvSpPr txBox="1"/>
          <p:nvPr/>
        </p:nvSpPr>
        <p:spPr>
          <a:xfrm>
            <a:off x="4721400" y="1340640"/>
            <a:ext cx="4041360" cy="863640"/>
          </a:xfrm>
          <a:prstGeom prst="rect">
            <a:avLst/>
          </a:prstGeom>
          <a:solidFill>
            <a:srgbClr val="328e97">
              <a:alpha val="25000"/>
            </a:srgbClr>
          </a:solidFill>
          <a:ln w="12600">
            <a:solidFill>
              <a:srgbClr val="438086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0070c0"/>
                </a:solidFill>
                <a:latin typeface="Times New Roman"/>
              </a:rPr>
              <a:t>Уход за деревьями зимой</a:t>
            </a:r>
            <a:endParaRPr/>
          </a:p>
        </p:txBody>
      </p:sp>
      <p:pic>
        <p:nvPicPr>
          <p:cNvPr id="298" name="Picture 2" descr=""/>
          <p:cNvPicPr/>
          <p:nvPr/>
        </p:nvPicPr>
        <p:blipFill>
          <a:blip r:embed="rId1"/>
          <a:stretch/>
        </p:blipFill>
        <p:spPr>
          <a:xfrm>
            <a:off x="422280" y="2061000"/>
            <a:ext cx="3573360" cy="46760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9" name="TextShape 4"/>
          <p:cNvSpPr txBox="1"/>
          <p:nvPr/>
        </p:nvSpPr>
        <p:spPr>
          <a:xfrm>
            <a:off x="4718160" y="2708640"/>
            <a:ext cx="4041360" cy="388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  <p:pic>
        <p:nvPicPr>
          <p:cNvPr id="300" name="Picture 3" descr=""/>
          <p:cNvPicPr/>
          <p:nvPr/>
        </p:nvPicPr>
        <p:blipFill>
          <a:blip r:embed="rId2"/>
          <a:stretch/>
        </p:blipFill>
        <p:spPr>
          <a:xfrm>
            <a:off x="4356000" y="2349000"/>
            <a:ext cx="4608000" cy="4176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0" y="332640"/>
            <a:ext cx="9143640" cy="93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2060"/>
                </a:solidFill>
                <a:latin typeface="Times New Roman"/>
              </a:rPr>
              <a:t>Коллективный хозяйственно – бытовой труд:</a:t>
            </a:r>
            <a:endParaRPr/>
          </a:p>
        </p:txBody>
      </p:sp>
      <p:sp>
        <p:nvSpPr>
          <p:cNvPr id="302" name="TextShape 2"/>
          <p:cNvSpPr txBox="1"/>
          <p:nvPr/>
        </p:nvSpPr>
        <p:spPr>
          <a:xfrm>
            <a:off x="380880" y="1052640"/>
            <a:ext cx="4041360" cy="791640"/>
          </a:xfrm>
          <a:prstGeom prst="rect">
            <a:avLst/>
          </a:prstGeom>
          <a:solidFill>
            <a:srgbClr val="328e97">
              <a:alpha val="25000"/>
            </a:srgbClr>
          </a:solidFill>
          <a:ln w="12600">
            <a:solidFill>
              <a:srgbClr val="438086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0070c0"/>
                </a:solidFill>
                <a:latin typeface="Times New Roman"/>
              </a:rPr>
              <a:t>«Моем игрушки»</a:t>
            </a:r>
            <a:endParaRPr/>
          </a:p>
        </p:txBody>
      </p:sp>
      <p:sp>
        <p:nvSpPr>
          <p:cNvPr id="303" name="TextShape 3"/>
          <p:cNvSpPr txBox="1"/>
          <p:nvPr/>
        </p:nvSpPr>
        <p:spPr>
          <a:xfrm>
            <a:off x="4644000" y="1052640"/>
            <a:ext cx="4320000" cy="935640"/>
          </a:xfrm>
          <a:prstGeom prst="rect">
            <a:avLst/>
          </a:prstGeom>
          <a:solidFill>
            <a:srgbClr val="328e97">
              <a:alpha val="25000"/>
            </a:srgbClr>
          </a:solidFill>
          <a:ln w="12600">
            <a:solidFill>
              <a:srgbClr val="438086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0070c0"/>
                </a:solidFill>
                <a:latin typeface="Times New Roman"/>
              </a:rPr>
              <a:t>«Заправляем кровати»</a:t>
            </a:r>
            <a:endParaRPr/>
          </a:p>
        </p:txBody>
      </p:sp>
      <p:pic>
        <p:nvPicPr>
          <p:cNvPr id="304" name="Picture 2" descr=""/>
          <p:cNvPicPr/>
          <p:nvPr/>
        </p:nvPicPr>
        <p:blipFill>
          <a:blip r:embed="rId1"/>
          <a:stretch/>
        </p:blipFill>
        <p:spPr>
          <a:xfrm>
            <a:off x="179640" y="1989000"/>
            <a:ext cx="4422960" cy="4392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5" name="Picture 2" descr=""/>
          <p:cNvPicPr/>
          <p:nvPr/>
        </p:nvPicPr>
        <p:blipFill>
          <a:blip r:embed="rId2"/>
          <a:stretch/>
        </p:blipFill>
        <p:spPr>
          <a:xfrm>
            <a:off x="5429160" y="2071800"/>
            <a:ext cx="3071520" cy="45151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1069</TotalTime>
  <Application>LibreOffice/4.4.0.3$Windows_x86 LibreOffice_project/de093506bcdc5fafd9023ee680b8c60e3e0645d7</Application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2021-08-25T14:08:53Z</dcterms:created>
  <dc:creator>Ольга</dc:creator>
  <dc:language>ru-RU</dc:language>
  <dcterms:modified xsi:type="dcterms:W3CDTF">2021-08-30T09:39:34Z</dcterms:modified>
  <cp:revision>64</cp:revision>
  <dc:title>Подходы к трудовому воспитанию в старшей группе детского сада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